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84" y="-8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178C32-4C09-4311-B9CC-0313BDF1C4EB}" type="datetimeFigureOut">
              <a:rPr lang="en-US" smtClean="0"/>
              <a:t>12/31/2011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C6BA16-115D-4A2A-9EA2-7CC34DE44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81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TG:</a:t>
            </a:r>
            <a:r>
              <a:rPr lang="en-US" baseline="0" dirty="0" smtClean="0"/>
              <a:t> use this presentation to explain the difference between there is and there are AND to explain when we use there is and there are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6BA16-115D-4A2A-9EA2-7CC34DE4483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064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Explain there is – we use it for singular objects, hence</a:t>
            </a:r>
            <a:r>
              <a:rPr lang="en-US" baseline="0" dirty="0" smtClean="0"/>
              <a:t> the ‘is’.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6BA16-115D-4A2A-9EA2-7CC34DE4483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383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Explain there are, we use it for plural objects, hence ‘there are…’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6BA16-115D-4A2A-9EA2-7CC34DE4483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4766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Have the students</a:t>
            </a:r>
            <a:r>
              <a:rPr lang="en-US" baseline="0" dirty="0" smtClean="0"/>
              <a:t> work on their own.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6BA16-115D-4A2A-9EA2-7CC34DE4483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9968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Have</a:t>
            </a:r>
            <a:r>
              <a:rPr lang="en-US" baseline="0" dirty="0" smtClean="0"/>
              <a:t> the students describe the picture of the room, saying what they see, using ‘there is’ and ‘there are’. For example, There is a ball on the floor. OR There are socks on the floor.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6BA16-115D-4A2A-9EA2-7CC34DE4483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01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8C553-9AE3-427F-9995-3A2775997C59}" type="datetimeFigureOut">
              <a:rPr lang="en-US" smtClean="0"/>
              <a:t>12/31/2011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D5B3-524F-47E2-BAC9-AFD516EC278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8C553-9AE3-427F-9995-3A2775997C59}" type="datetimeFigureOut">
              <a:rPr lang="en-US" smtClean="0"/>
              <a:t>12/31/2011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D5B3-524F-47E2-BAC9-AFD516EC27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8C553-9AE3-427F-9995-3A2775997C59}" type="datetimeFigureOut">
              <a:rPr lang="en-US" smtClean="0"/>
              <a:t>12/31/2011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D5B3-524F-47E2-BAC9-AFD516EC27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8C553-9AE3-427F-9995-3A2775997C59}" type="datetimeFigureOut">
              <a:rPr lang="en-US" smtClean="0"/>
              <a:t>12/31/2011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D5B3-524F-47E2-BAC9-AFD516EC27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8C553-9AE3-427F-9995-3A2775997C59}" type="datetimeFigureOut">
              <a:rPr lang="en-US" smtClean="0"/>
              <a:t>12/31/2011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D5B3-524F-47E2-BAC9-AFD516EC27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8C553-9AE3-427F-9995-3A2775997C59}" type="datetimeFigureOut">
              <a:rPr lang="en-US" smtClean="0"/>
              <a:t>12/31/2011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D5B3-524F-47E2-BAC9-AFD516EC27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8C553-9AE3-427F-9995-3A2775997C59}" type="datetimeFigureOut">
              <a:rPr lang="en-US" smtClean="0"/>
              <a:t>12/31/2011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D5B3-524F-47E2-BAC9-AFD516EC278E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8C553-9AE3-427F-9995-3A2775997C59}" type="datetimeFigureOut">
              <a:rPr lang="en-US" smtClean="0"/>
              <a:t>12/31/2011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D5B3-524F-47E2-BAC9-AFD516EC27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8C553-9AE3-427F-9995-3A2775997C59}" type="datetimeFigureOut">
              <a:rPr lang="en-US" smtClean="0"/>
              <a:t>12/31/2011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D5B3-524F-47E2-BAC9-AFD516EC27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8C553-9AE3-427F-9995-3A2775997C59}" type="datetimeFigureOut">
              <a:rPr lang="en-US" smtClean="0"/>
              <a:t>12/31/2011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D5B3-524F-47E2-BAC9-AFD516EC278E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8C553-9AE3-427F-9995-3A2775997C59}" type="datetimeFigureOut">
              <a:rPr lang="en-US" smtClean="0"/>
              <a:t>12/31/2011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D5B3-524F-47E2-BAC9-AFD516EC27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E568C553-9AE3-427F-9995-3A2775997C59}" type="datetimeFigureOut">
              <a:rPr lang="en-US" smtClean="0"/>
              <a:t>12/31/2011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6A5AD5B3-524F-47E2-BAC9-AFD516EC27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2996952"/>
            <a:ext cx="7543800" cy="2892152"/>
          </a:xfrm>
        </p:spPr>
        <p:txBody>
          <a:bodyPr/>
          <a:lstStyle/>
          <a:p>
            <a:r>
              <a:rPr lang="en-US" dirty="0" smtClean="0"/>
              <a:t>There is </a:t>
            </a:r>
            <a:br>
              <a:rPr lang="en-US" dirty="0" smtClean="0"/>
            </a:br>
            <a:r>
              <a:rPr lang="en-US" dirty="0" smtClean="0"/>
              <a:t>There 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38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There is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rial MT" pitchFamily="34" charset="0"/>
              </a:rPr>
              <a:t>We use ‘There is’ when we talk about one object that we can see. </a:t>
            </a:r>
          </a:p>
          <a:p>
            <a:r>
              <a:rPr lang="en-US" dirty="0" smtClean="0">
                <a:latin typeface="Arial MT" pitchFamily="34" charset="0"/>
              </a:rPr>
              <a:t>For example: </a:t>
            </a:r>
          </a:p>
          <a:p>
            <a:pPr lvl="1"/>
            <a:r>
              <a:rPr lang="en-US" i="1" dirty="0" smtClean="0">
                <a:solidFill>
                  <a:srgbClr val="FF0000"/>
                </a:solidFill>
                <a:latin typeface="Arial MT" pitchFamily="34" charset="0"/>
              </a:rPr>
              <a:t>There is </a:t>
            </a:r>
            <a:r>
              <a:rPr lang="en-US" i="1" u="sng" dirty="0" smtClean="0">
                <a:latin typeface="Arial MT" pitchFamily="34" charset="0"/>
              </a:rPr>
              <a:t>an elephant </a:t>
            </a:r>
            <a:r>
              <a:rPr lang="en-US" i="1" dirty="0" smtClean="0">
                <a:latin typeface="Arial MT" pitchFamily="34" charset="0"/>
              </a:rPr>
              <a:t>in the window. </a:t>
            </a:r>
          </a:p>
          <a:p>
            <a:endParaRPr lang="en-US" dirty="0">
              <a:latin typeface="Arial MT" pitchFamily="34" charset="0"/>
            </a:endParaRPr>
          </a:p>
          <a:p>
            <a:endParaRPr lang="en-US" dirty="0" smtClean="0">
              <a:latin typeface="Arial MT" pitchFamily="34" charset="0"/>
            </a:endParaRPr>
          </a:p>
          <a:p>
            <a:endParaRPr lang="en-US" dirty="0">
              <a:latin typeface="Arial MT" pitchFamily="34" charset="0"/>
            </a:endParaRPr>
          </a:p>
          <a:p>
            <a:endParaRPr lang="en-US" dirty="0">
              <a:latin typeface="Arial MT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5" y="2996952"/>
            <a:ext cx="4213459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05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There are…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rial MT" pitchFamily="34" charset="0"/>
              </a:rPr>
              <a:t>We use ‘There are’ when we talk about more than one object that we can see. </a:t>
            </a:r>
          </a:p>
          <a:p>
            <a:r>
              <a:rPr lang="en-US" dirty="0" smtClean="0">
                <a:latin typeface="Arial MT" pitchFamily="34" charset="0"/>
              </a:rPr>
              <a:t>For example: </a:t>
            </a:r>
          </a:p>
          <a:p>
            <a:pPr lvl="1"/>
            <a:r>
              <a:rPr lang="en-US" i="1" dirty="0" smtClean="0">
                <a:solidFill>
                  <a:srgbClr val="FF0000"/>
                </a:solidFill>
                <a:latin typeface="Arial MT" pitchFamily="34" charset="0"/>
              </a:rPr>
              <a:t>There are </a:t>
            </a:r>
            <a:r>
              <a:rPr lang="en-US" i="1" u="sng" dirty="0" smtClean="0">
                <a:latin typeface="Arial MT" pitchFamily="34" charset="0"/>
              </a:rPr>
              <a:t>kites</a:t>
            </a:r>
            <a:r>
              <a:rPr lang="en-US" i="1" dirty="0" smtClean="0">
                <a:latin typeface="Arial MT" pitchFamily="34" charset="0"/>
              </a:rPr>
              <a:t> in the sky. </a:t>
            </a:r>
          </a:p>
          <a:p>
            <a:pPr lvl="1"/>
            <a:endParaRPr lang="en-US" i="1" dirty="0">
              <a:latin typeface="Arial MT" pitchFamily="34" charset="0"/>
            </a:endParaRPr>
          </a:p>
          <a:p>
            <a:pPr lvl="1"/>
            <a:endParaRPr lang="en-US" dirty="0" smtClean="0">
              <a:latin typeface="Arial MT" pitchFamily="34" charset="0"/>
            </a:endParaRPr>
          </a:p>
          <a:p>
            <a:pPr lvl="1"/>
            <a:endParaRPr lang="en-US" dirty="0">
              <a:latin typeface="Arial MT" pitchFamily="34" charset="0"/>
            </a:endParaRPr>
          </a:p>
          <a:p>
            <a:pPr lvl="1"/>
            <a:endParaRPr lang="en-US" dirty="0" smtClean="0">
              <a:latin typeface="Arial MT" pitchFamily="34" charset="0"/>
            </a:endParaRPr>
          </a:p>
          <a:p>
            <a:pPr lvl="1"/>
            <a:endParaRPr lang="en-US" dirty="0" smtClean="0">
              <a:latin typeface="Arial MT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191"/>
          <a:stretch/>
        </p:blipFill>
        <p:spPr>
          <a:xfrm>
            <a:off x="2483768" y="2938881"/>
            <a:ext cx="5760640" cy="249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808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Now you try!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rial MT" pitchFamily="34" charset="0"/>
              </a:rPr>
              <a:t>Now you try. </a:t>
            </a:r>
            <a:endParaRPr lang="en-US" dirty="0">
              <a:latin typeface="Arial MT" pitchFamily="34" charset="0"/>
            </a:endParaRPr>
          </a:p>
          <a:p>
            <a:r>
              <a:rPr lang="en-US" dirty="0" smtClean="0">
                <a:latin typeface="Arial MT" pitchFamily="34" charset="0"/>
              </a:rPr>
              <a:t>You have to match the beginning of the sentence to the end. </a:t>
            </a:r>
          </a:p>
          <a:p>
            <a:r>
              <a:rPr lang="en-US" dirty="0" smtClean="0">
                <a:latin typeface="Arial MT" pitchFamily="34" charset="0"/>
              </a:rPr>
              <a:t>Write your answers in your notebooks. </a:t>
            </a:r>
          </a:p>
          <a:p>
            <a:r>
              <a:rPr lang="en-US" dirty="0" smtClean="0">
                <a:latin typeface="Arial MT" pitchFamily="34" charset="0"/>
              </a:rPr>
              <a:t>When you are ready, click on the mouse to see the answers. </a:t>
            </a:r>
          </a:p>
          <a:p>
            <a:r>
              <a:rPr lang="en-US" dirty="0" smtClean="0">
                <a:latin typeface="Arial MT" pitchFamily="34" charset="0"/>
              </a:rPr>
              <a:t>Let’s get started. </a:t>
            </a:r>
            <a:r>
              <a:rPr lang="en-US" dirty="0" smtClean="0">
                <a:latin typeface="Arial MT" pitchFamily="34" charset="0"/>
                <a:hlinkClick r:id="rId3" action="ppaction://hlinksldjump"/>
              </a:rPr>
              <a:t>Click here. </a:t>
            </a:r>
            <a:endParaRPr lang="en-US" dirty="0">
              <a:latin typeface="Arial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41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2225824" cy="38862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>
                <a:latin typeface="Arial MT" pitchFamily="34" charset="0"/>
              </a:rPr>
              <a:t>There are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latin typeface="Arial MT" pitchFamily="34" charset="0"/>
              </a:rPr>
              <a:t>There is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latin typeface="Arial MT" pitchFamily="34" charset="0"/>
              </a:rPr>
              <a:t>There are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latin typeface="Arial MT" pitchFamily="34" charset="0"/>
              </a:rPr>
              <a:t>There are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latin typeface="Arial MT" pitchFamily="34" charset="0"/>
              </a:rPr>
              <a:t>There is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latin typeface="Arial MT" pitchFamily="34" charset="0"/>
              </a:rPr>
              <a:t>There is </a:t>
            </a:r>
          </a:p>
          <a:p>
            <a:pPr marL="457200" indent="-457200">
              <a:buFont typeface="+mj-lt"/>
              <a:buAutoNum type="arabicPeriod"/>
            </a:pPr>
            <a:endParaRPr lang="en-US" dirty="0">
              <a:latin typeface="Arial MT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635896" y="826394"/>
            <a:ext cx="5112568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lphaUcPeriod"/>
            </a:pPr>
            <a:r>
              <a:rPr lang="en-US" dirty="0" smtClean="0">
                <a:latin typeface="Arial MT" pitchFamily="34" charset="0"/>
              </a:rPr>
              <a:t>a kite in the sky. </a:t>
            </a:r>
          </a:p>
          <a:p>
            <a:pPr marL="457200" indent="-457200">
              <a:buFont typeface="+mj-lt"/>
              <a:buAutoNum type="alphaUcPeriod"/>
            </a:pPr>
            <a:r>
              <a:rPr lang="en-US" dirty="0" smtClean="0">
                <a:latin typeface="Arial MT" pitchFamily="34" charset="0"/>
              </a:rPr>
              <a:t>six pandas in the park. </a:t>
            </a:r>
          </a:p>
          <a:p>
            <a:pPr marL="457200" indent="-457200">
              <a:buFont typeface="+mj-lt"/>
              <a:buAutoNum type="alphaUcPeriod"/>
            </a:pPr>
            <a:r>
              <a:rPr lang="en-US" dirty="0" smtClean="0">
                <a:latin typeface="Arial MT" pitchFamily="34" charset="0"/>
              </a:rPr>
              <a:t>a chocolate cake on the table. </a:t>
            </a:r>
          </a:p>
          <a:p>
            <a:pPr marL="457200" indent="-457200">
              <a:buFont typeface="+mj-lt"/>
              <a:buAutoNum type="alphaUcPeriod"/>
            </a:pPr>
            <a:r>
              <a:rPr lang="en-US" dirty="0" smtClean="0">
                <a:latin typeface="Arial MT" pitchFamily="34" charset="0"/>
              </a:rPr>
              <a:t>a dragon in my room. </a:t>
            </a:r>
          </a:p>
          <a:p>
            <a:pPr marL="457200" indent="-457200">
              <a:buFont typeface="+mj-lt"/>
              <a:buAutoNum type="alphaUcPeriod"/>
            </a:pPr>
            <a:r>
              <a:rPr lang="en-US" dirty="0">
                <a:latin typeface="Arial MT" pitchFamily="34" charset="0"/>
              </a:rPr>
              <a:t>m</a:t>
            </a:r>
            <a:r>
              <a:rPr lang="en-US" dirty="0" smtClean="0">
                <a:latin typeface="Arial MT" pitchFamily="34" charset="0"/>
              </a:rPr>
              <a:t>any children in China. </a:t>
            </a:r>
          </a:p>
          <a:p>
            <a:pPr marL="457200" indent="-457200">
              <a:buFont typeface="+mj-lt"/>
              <a:buAutoNum type="alphaUcPeriod"/>
            </a:pPr>
            <a:r>
              <a:rPr lang="en-US" dirty="0" smtClean="0">
                <a:latin typeface="Arial MT" pitchFamily="34" charset="0"/>
              </a:rPr>
              <a:t>animals in the parade. </a:t>
            </a:r>
          </a:p>
          <a:p>
            <a:pPr marL="457200" indent="-457200">
              <a:buFont typeface="+mj-lt"/>
              <a:buAutoNum type="alphaUcPeriod"/>
            </a:pPr>
            <a:endParaRPr lang="en-US" dirty="0" smtClean="0">
              <a:latin typeface="Arial MT" pitchFamily="34" charset="0"/>
            </a:endParaRPr>
          </a:p>
          <a:p>
            <a:pPr marL="457200" indent="-457200">
              <a:buFont typeface="+mj-lt"/>
              <a:buAutoNum type="alphaUcPeriod"/>
            </a:pPr>
            <a:endParaRPr lang="en-US" dirty="0">
              <a:latin typeface="Arial MT" pitchFamily="34" charset="0"/>
            </a:endParaRPr>
          </a:p>
        </p:txBody>
      </p:sp>
      <p:sp>
        <p:nvSpPr>
          <p:cNvPr id="6" name="Action Button: Help 5">
            <a:hlinkClick r:id="rId2" action="ppaction://hlinksldjump" highlightClick="1"/>
          </p:cNvPr>
          <p:cNvSpPr/>
          <p:nvPr/>
        </p:nvSpPr>
        <p:spPr>
          <a:xfrm>
            <a:off x="3059832" y="4207136"/>
            <a:ext cx="1944216" cy="1080120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Check yourself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99592" y="5548590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  <a:latin typeface="Arial MT" pitchFamily="34" charset="0"/>
              </a:rPr>
              <a:t>When you’re finished and you checked your work, go on to the next slide and do the task there. </a:t>
            </a:r>
            <a:endParaRPr lang="en-US" dirty="0">
              <a:solidFill>
                <a:schemeClr val="accent1"/>
              </a:solidFill>
              <a:latin typeface="Arial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90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4869160"/>
            <a:ext cx="6781800" cy="1159024"/>
          </a:xfrm>
        </p:spPr>
        <p:txBody>
          <a:bodyPr>
            <a:normAutofit fontScale="90000"/>
          </a:bodyPr>
          <a:lstStyle/>
          <a:p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MT" pitchFamily="34" charset="0"/>
              </a:rPr>
              <a:t>Describe the room in the picture above in your notebook. Write at least 5 sentences using ‘There is’ and ‘There are’. 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Arial MT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259" y="685800"/>
            <a:ext cx="6263282" cy="3886200"/>
          </a:xfrm>
        </p:spPr>
      </p:pic>
    </p:spTree>
    <p:extLst>
      <p:ext uri="{BB962C8B-B14F-4D97-AF65-F5344CB8AC3E}">
        <p14:creationId xmlns:p14="http://schemas.microsoft.com/office/powerpoint/2010/main" val="57401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755576" y="815661"/>
            <a:ext cx="7416824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lphaUcPeriod"/>
            </a:pPr>
            <a:r>
              <a:rPr lang="en-US" u="sng" dirty="0" smtClean="0">
                <a:solidFill>
                  <a:srgbClr val="FF0000"/>
                </a:solidFill>
                <a:latin typeface="Arial MT" pitchFamily="34" charset="0"/>
              </a:rPr>
              <a:t>There is </a:t>
            </a:r>
            <a:r>
              <a:rPr lang="en-US" dirty="0" smtClean="0">
                <a:latin typeface="Arial MT" pitchFamily="34" charset="0"/>
              </a:rPr>
              <a:t>a kite in the sky. </a:t>
            </a:r>
          </a:p>
          <a:p>
            <a:pPr marL="457200" indent="-457200">
              <a:buFont typeface="+mj-lt"/>
              <a:buAutoNum type="alphaUcPeriod"/>
            </a:pPr>
            <a:r>
              <a:rPr lang="en-US" u="sng" dirty="0" smtClean="0">
                <a:solidFill>
                  <a:srgbClr val="FF0000"/>
                </a:solidFill>
                <a:latin typeface="Arial MT" pitchFamily="34" charset="0"/>
              </a:rPr>
              <a:t>There are </a:t>
            </a:r>
            <a:r>
              <a:rPr lang="en-US" dirty="0" smtClean="0">
                <a:latin typeface="Arial MT" pitchFamily="34" charset="0"/>
              </a:rPr>
              <a:t>six pandas in the park. </a:t>
            </a:r>
          </a:p>
          <a:p>
            <a:pPr marL="457200" indent="-457200">
              <a:buFont typeface="+mj-lt"/>
              <a:buAutoNum type="alphaUcPeriod"/>
            </a:pPr>
            <a:r>
              <a:rPr lang="en-US" u="sng" dirty="0" smtClean="0">
                <a:solidFill>
                  <a:srgbClr val="FF0000"/>
                </a:solidFill>
                <a:latin typeface="Arial MT" pitchFamily="34" charset="0"/>
              </a:rPr>
              <a:t>There is </a:t>
            </a:r>
            <a:r>
              <a:rPr lang="en-US" dirty="0" smtClean="0">
                <a:latin typeface="Arial MT" pitchFamily="34" charset="0"/>
              </a:rPr>
              <a:t>a chocolate cake on the table. </a:t>
            </a:r>
          </a:p>
          <a:p>
            <a:pPr marL="457200" indent="-457200">
              <a:buFont typeface="+mj-lt"/>
              <a:buAutoNum type="alphaUcPeriod"/>
            </a:pPr>
            <a:r>
              <a:rPr lang="en-US" u="sng" dirty="0" smtClean="0">
                <a:solidFill>
                  <a:srgbClr val="FF0000"/>
                </a:solidFill>
                <a:latin typeface="Arial MT" pitchFamily="34" charset="0"/>
              </a:rPr>
              <a:t>There is </a:t>
            </a:r>
            <a:r>
              <a:rPr lang="en-US" dirty="0" smtClean="0">
                <a:latin typeface="Arial MT" pitchFamily="34" charset="0"/>
              </a:rPr>
              <a:t>a dragon in my room. </a:t>
            </a:r>
          </a:p>
          <a:p>
            <a:pPr marL="457200" indent="-457200">
              <a:buFont typeface="+mj-lt"/>
              <a:buAutoNum type="alphaUcPeriod"/>
            </a:pPr>
            <a:r>
              <a:rPr lang="en-US" u="sng" dirty="0" smtClean="0">
                <a:solidFill>
                  <a:srgbClr val="FF0000"/>
                </a:solidFill>
                <a:latin typeface="Arial MT" pitchFamily="34" charset="0"/>
              </a:rPr>
              <a:t>There are </a:t>
            </a:r>
            <a:r>
              <a:rPr lang="en-US" dirty="0" smtClean="0">
                <a:latin typeface="Arial MT" pitchFamily="34" charset="0"/>
              </a:rPr>
              <a:t>many children in China. </a:t>
            </a:r>
          </a:p>
          <a:p>
            <a:pPr marL="457200" indent="-457200">
              <a:buFont typeface="+mj-lt"/>
              <a:buAutoNum type="alphaUcPeriod"/>
            </a:pPr>
            <a:r>
              <a:rPr lang="en-US" u="sng" dirty="0" smtClean="0">
                <a:solidFill>
                  <a:srgbClr val="FF0000"/>
                </a:solidFill>
                <a:latin typeface="Arial MT" pitchFamily="34" charset="0"/>
              </a:rPr>
              <a:t>There are</a:t>
            </a:r>
            <a:r>
              <a:rPr lang="en-US" dirty="0" smtClean="0">
                <a:latin typeface="Arial MT" pitchFamily="34" charset="0"/>
              </a:rPr>
              <a:t> animals in the parade. </a:t>
            </a:r>
          </a:p>
          <a:p>
            <a:pPr marL="457200" indent="-457200">
              <a:buFont typeface="+mj-lt"/>
              <a:buAutoNum type="alphaUcPeriod"/>
            </a:pPr>
            <a:endParaRPr lang="en-US" dirty="0" smtClean="0">
              <a:latin typeface="Arial MT" pitchFamily="34" charset="0"/>
            </a:endParaRPr>
          </a:p>
          <a:p>
            <a:pPr marL="457200" indent="-457200">
              <a:buFont typeface="+mj-lt"/>
              <a:buAutoNum type="alphaUcPeriod"/>
            </a:pPr>
            <a:endParaRPr lang="en-US" dirty="0">
              <a:latin typeface="Arial MT" pitchFamily="34" charset="0"/>
            </a:endParaRPr>
          </a:p>
        </p:txBody>
      </p:sp>
      <p:sp>
        <p:nvSpPr>
          <p:cNvPr id="5" name="Action Button: Return 4">
            <a:hlinkClick r:id="rId2" action="ppaction://hlinksldjump" highlightClick="1"/>
          </p:cNvPr>
          <p:cNvSpPr/>
          <p:nvPr/>
        </p:nvSpPr>
        <p:spPr>
          <a:xfrm>
            <a:off x="3059832" y="4701861"/>
            <a:ext cx="1584176" cy="671355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731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56</TotalTime>
  <Words>373</Words>
  <Application>Microsoft Office PowerPoint</Application>
  <PresentationFormat>On-screen Show (4:3)</PresentationFormat>
  <Paragraphs>52</Paragraphs>
  <Slides>7</Slides>
  <Notes>5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NewsPrint</vt:lpstr>
      <vt:lpstr>There is  There are</vt:lpstr>
      <vt:lpstr>There is …</vt:lpstr>
      <vt:lpstr>There are…</vt:lpstr>
      <vt:lpstr>Now you try!</vt:lpstr>
      <vt:lpstr>PowerPoint Presentation</vt:lpstr>
      <vt:lpstr>Describe the room in the picture above in your notebook. Write at least 5 sentences using ‘There is’ and ‘There are’.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English Adventure</dc:creator>
  <cp:lastModifiedBy>Miri</cp:lastModifiedBy>
  <cp:revision>8</cp:revision>
  <dcterms:created xsi:type="dcterms:W3CDTF">2011-12-31T15:52:38Z</dcterms:created>
  <dcterms:modified xsi:type="dcterms:W3CDTF">2011-12-31T16:48:51Z</dcterms:modified>
</cp:coreProperties>
</file>